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147480632" r:id="rId3"/>
    <p:sldId id="2147480633" r:id="rId4"/>
    <p:sldId id="2147480634" r:id="rId5"/>
    <p:sldId id="2147480635" r:id="rId6"/>
    <p:sldId id="2147480636" r:id="rId7"/>
    <p:sldId id="2147480637" r:id="rId8"/>
    <p:sldId id="2147480638" r:id="rId9"/>
    <p:sldId id="2147480640" r:id="rId10"/>
    <p:sldId id="2147480641" r:id="rId11"/>
    <p:sldId id="214748064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BE122-5CBA-4099-BBAF-ADAB031D64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2A8946-AC43-4D8B-9A2D-5203075442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BAC3EB-DFE6-4543-9E22-DA332C4BB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1C5CC-5E95-454D-925A-A90D6BA41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A345A-C363-4DDA-87BD-F6E3DCCFA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0421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583B4-AF1C-4762-A881-5A8B1F459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9F8934-E3C9-494A-A394-85F6C98CE5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359C0D-C458-4741-8B5B-3ACC8ED1C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C643-8DB5-4978-98A7-8AA61DC8C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E4A71-4789-42D0-AC20-B8A7434A5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21916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B8AA8E-F7B2-4D1B-AE81-2803980787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56B9CA-9E06-4225-A23C-485DE7DDFC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472156-4E3A-4427-BEEF-FF07F4F1C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6EC3B4-3D7E-443D-844E-CCEFB0A93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FFE02-FA23-4A4D-B305-23A3AE288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25607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C4537-BC4E-4CAE-9D0D-5E1E01A20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D5B5D-588D-4DEB-A5E1-30F6900A7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1EF80-707D-4F1B-AD8F-44316EC63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63EEA-4B35-4DAB-B6AB-560F3880D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F13715-075A-4BD4-AA7E-94D3C037A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34135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CC583-40E4-49C9-B771-ED77DFDA1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FA385-72E1-47E4-A7F0-C3E301EAC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5345F-AB78-476C-8826-371A356A0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E418E-8DD4-4E08-B582-51797EA27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B5E25-7D21-4FEA-9348-49EE3C783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99905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8AFFD-37B8-4BCD-9F62-6D4247445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D85A7-5683-48B1-A4DE-89AF455A51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E2778B-6481-4237-9177-2A2EDAE47C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48BD33-C23F-45ED-BA72-664223F80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DA5F76-3ACB-4CBD-8448-FB25B9C8C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E4A032-19EC-48A4-8FC3-70B66CA47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90495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5B6FB-0334-46BC-83C1-61218CE20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4E6E3-CF31-4B60-933F-A31F7F847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E14B26-917B-461F-98A2-DB753CDB9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AB4DA9-62F1-4399-948A-3CF7D3250E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F168AF-5D87-4A3E-910C-6901A34529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22B652-CF9C-4A85-8C52-1C9241E94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60DE97-AC9B-4E47-BCC8-EE5597E3D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F0E8E0-1954-455A-9BAD-C4129BDBD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9547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9B8DB-34A2-44AE-A19C-68427A9D9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6C3292-A833-41ED-871A-4CA8F529C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F20FE7-4C29-46F8-BE42-C771322AD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DA723-D489-446A-9F9A-91BD15077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6322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FD97B-9376-4F55-A7D1-48B9B3D4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AC5C41-82B2-45DD-A75A-A9B78D795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42467F-81FC-47A8-9232-A2921A4DF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7628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A3CA1-B598-4930-A134-9906AAB4A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4A5DAD-E3E1-4554-9216-03A8F1B3B3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C3D00-3FEB-401D-B92A-CD786C690A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82A647-FDC1-4106-A460-C6F758B8A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5AEAB-6D04-4A39-AE50-364FD3E9A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2EB466-6CE4-4A24-8E4E-CF37CB0E3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34145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12FB4-1856-4FCC-8E0B-CE47916F0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C67745-9D57-422A-9D47-B3FEA256CD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E087E1-2DA4-4655-AEAE-A32177342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D27C73-7AC0-4085-B4C8-C42D78061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1A029D-A659-4070-9CDB-C04843045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54BC7B-539B-4CE9-893F-80F154A04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53859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E1B3D0-B3D7-4213-A509-10B2C1987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D28C17-50CD-414F-83A8-A45460A54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1055B2-22AB-4155-927A-7AD638AFFB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E7357-68E1-47D5-B089-C14F0C4212D4}" type="datetimeFigureOut">
              <a:rPr lang="en-ID" smtClean="0"/>
              <a:t>12/02/2026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52CAC7-5201-4729-93CA-61E1B8ECE4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75CEA-B234-4A8C-A84D-86E569DF84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AD0EA-E333-43AC-B6AF-0AB371204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05235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4840C-9DF7-4621-A51E-3085194769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8869" y="2103998"/>
            <a:ext cx="10734261" cy="23876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Converter XML </a:t>
            </a:r>
            <a:br>
              <a:rPr lang="en-US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</a:br>
            <a:r>
              <a:rPr lang="en-US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SPT </a:t>
            </a:r>
            <a:r>
              <a:rPr lang="en-US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Tahunan</a:t>
            </a:r>
            <a:r>
              <a:rPr lang="en-US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PPh</a:t>
            </a:r>
            <a:r>
              <a:rPr lang="en-US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OP</a:t>
            </a:r>
            <a:br>
              <a:rPr lang="en-US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</a:br>
            <a:r>
              <a:rPr lang="en-US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Khusus</a:t>
            </a:r>
            <a:r>
              <a:rPr lang="en-US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Lampiran Daftar </a:t>
            </a:r>
            <a:r>
              <a:rPr lang="en-US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Penyusutan</a:t>
            </a:r>
            <a:r>
              <a:rPr lang="en-US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dan </a:t>
            </a:r>
            <a:r>
              <a:rPr lang="en-US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Amortisasi</a:t>
            </a:r>
            <a:r>
              <a:rPr lang="en-US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(L-3C)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6095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C8CA097-3927-4143-85D6-437E1FD2A157}"/>
              </a:ext>
            </a:extLst>
          </p:cNvPr>
          <p:cNvSpPr txBox="1"/>
          <p:nvPr/>
        </p:nvSpPr>
        <p:spPr>
          <a:xfrm>
            <a:off x="269358" y="95762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Monitoring Hasil Upload File XML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49776E-59E0-4D47-B640-DE67C77EF178}"/>
              </a:ext>
            </a:extLst>
          </p:cNvPr>
          <p:cNvGrpSpPr/>
          <p:nvPr/>
        </p:nvGrpSpPr>
        <p:grpSpPr>
          <a:xfrm>
            <a:off x="373629" y="4609338"/>
            <a:ext cx="8518580" cy="2023198"/>
            <a:chOff x="267612" y="4231828"/>
            <a:chExt cx="8518580" cy="202319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3830368-F15A-44AA-9CA6-8B2C76C9B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3915" b="20045"/>
            <a:stretch/>
          </p:blipFill>
          <p:spPr>
            <a:xfrm>
              <a:off x="267612" y="4231828"/>
              <a:ext cx="8518580" cy="2023198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A23F71-0E33-4C5B-9A4D-E1771B563095}"/>
                </a:ext>
              </a:extLst>
            </p:cNvPr>
            <p:cNvSpPr/>
            <p:nvPr/>
          </p:nvSpPr>
          <p:spPr>
            <a:xfrm>
              <a:off x="3205030" y="5537405"/>
              <a:ext cx="1539248" cy="25424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4FEE2B-52DE-4667-9876-5C19FAEC36BD}"/>
                </a:ext>
              </a:extLst>
            </p:cNvPr>
            <p:cNvSpPr/>
            <p:nvPr/>
          </p:nvSpPr>
          <p:spPr>
            <a:xfrm>
              <a:off x="388943" y="5537405"/>
              <a:ext cx="313422" cy="25424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9AB8BC6-17BA-413D-AC22-042B417C7676}"/>
              </a:ext>
            </a:extLst>
          </p:cNvPr>
          <p:cNvGrpSpPr/>
          <p:nvPr/>
        </p:nvGrpSpPr>
        <p:grpSpPr>
          <a:xfrm>
            <a:off x="373629" y="1791550"/>
            <a:ext cx="8518580" cy="2656255"/>
            <a:chOff x="267611" y="1112193"/>
            <a:chExt cx="9154686" cy="265625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B4AFA33-5FB4-430E-8BE7-99B2670787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4853"/>
            <a:stretch/>
          </p:blipFill>
          <p:spPr>
            <a:xfrm>
              <a:off x="267611" y="1112193"/>
              <a:ext cx="9154686" cy="2656255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3C61BF3-1F4C-4FA9-B11D-F9BBF2C92EE3}"/>
                </a:ext>
              </a:extLst>
            </p:cNvPr>
            <p:cNvSpPr/>
            <p:nvPr/>
          </p:nvSpPr>
          <p:spPr>
            <a:xfrm>
              <a:off x="5638800" y="2417769"/>
              <a:ext cx="914400" cy="25424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214B3E7-0F41-4A7C-9FBD-670962ADCC45}"/>
                </a:ext>
              </a:extLst>
            </p:cNvPr>
            <p:cNvSpPr/>
            <p:nvPr/>
          </p:nvSpPr>
          <p:spPr>
            <a:xfrm>
              <a:off x="8931964" y="2417768"/>
              <a:ext cx="357809" cy="25424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92A716-B696-4346-8730-4E93DFC79EA1}"/>
                </a:ext>
              </a:extLst>
            </p:cNvPr>
            <p:cNvSpPr/>
            <p:nvPr/>
          </p:nvSpPr>
          <p:spPr>
            <a:xfrm>
              <a:off x="5738191" y="2964682"/>
              <a:ext cx="1086679" cy="25424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CD3B92B-9A81-48B9-82CD-3962FA55BB89}"/>
              </a:ext>
            </a:extLst>
          </p:cNvPr>
          <p:cNvGrpSpPr/>
          <p:nvPr/>
        </p:nvGrpSpPr>
        <p:grpSpPr>
          <a:xfrm>
            <a:off x="269358" y="688844"/>
            <a:ext cx="8636102" cy="941173"/>
            <a:chOff x="269358" y="688844"/>
            <a:chExt cx="8636102" cy="941173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DDB259C-ABDE-4D96-A4D4-6A628A149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358" y="688844"/>
              <a:ext cx="8622851" cy="941173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2655265-B1A0-4009-A323-FFB30B59867C}"/>
                </a:ext>
              </a:extLst>
            </p:cNvPr>
            <p:cNvSpPr/>
            <p:nvPr/>
          </p:nvSpPr>
          <p:spPr>
            <a:xfrm>
              <a:off x="7858539" y="688845"/>
              <a:ext cx="1046921" cy="41108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2">
            <a:extLst>
              <a:ext uri="{FF2B5EF4-FFF2-40B4-BE49-F238E27FC236}">
                <a16:creationId xmlns:a16="http://schemas.microsoft.com/office/drawing/2014/main" id="{85113868-7143-47CC-9B9B-4D92F6978CB6}"/>
              </a:ext>
            </a:extLst>
          </p:cNvPr>
          <p:cNvSpPr txBox="1"/>
          <p:nvPr/>
        </p:nvSpPr>
        <p:spPr>
          <a:xfrm>
            <a:off x="9183756" y="785436"/>
            <a:ext cx="2634615" cy="43858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1820"/>
              </a:lnSpc>
              <a:buFont typeface="+mj-lt"/>
              <a:buAutoNum type="arabicPeriod" startAt="24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tombol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“XML Monitoring” </a:t>
            </a:r>
          </a:p>
          <a:p>
            <a:pPr marL="342900" indent="-342900">
              <a:lnSpc>
                <a:spcPts val="1820"/>
              </a:lnSpc>
              <a:buFont typeface="+mj-lt"/>
              <a:buAutoNum type="arabicPeriod" startAt="24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Status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“VALIDATING FAILED”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menandakan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data yang diupload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ada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kesalahan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atau tidak valid</a:t>
            </a:r>
            <a:endParaRPr lang="en-US" sz="1600" b="1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  <a:p>
            <a:pPr marL="342900" indent="-342900">
              <a:lnSpc>
                <a:spcPts val="1820"/>
              </a:lnSpc>
              <a:buFont typeface="+mj-lt"/>
              <a:buAutoNum type="arabicPeriod" startAt="24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tombol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“Mata”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untuk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melihat detail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kesalahan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data yang diupload</a:t>
            </a:r>
          </a:p>
          <a:p>
            <a:pPr marL="342900" indent="-342900">
              <a:lnSpc>
                <a:spcPts val="1820"/>
              </a:lnSpc>
              <a:buFont typeface="+mj-lt"/>
              <a:buAutoNum type="arabicPeriod" startAt="24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Line No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menunjukkan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baris ke yang error</a:t>
            </a:r>
          </a:p>
          <a:p>
            <a:pPr marL="342900" indent="-342900">
              <a:lnSpc>
                <a:spcPts val="1820"/>
              </a:lnSpc>
              <a:buFont typeface="+mj-lt"/>
              <a:buAutoNum type="arabicPeriod" startAt="24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Keterangan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menunjukkan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alasan error</a:t>
            </a:r>
          </a:p>
          <a:p>
            <a:pPr marL="342900" indent="-342900">
              <a:lnSpc>
                <a:spcPts val="1820"/>
              </a:lnSpc>
              <a:buFont typeface="+mj-lt"/>
              <a:buAutoNum type="arabicPeriod" startAt="24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Status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“SUBMITING DATA FINISHED”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menandakan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data yang diupload valid semua</a:t>
            </a:r>
          </a:p>
          <a:p>
            <a:pPr marL="342900" indent="-342900">
              <a:lnSpc>
                <a:spcPts val="1820"/>
              </a:lnSpc>
              <a:buFont typeface="+mj-lt"/>
              <a:buAutoNum type="arabicPeriod" startAt="24"/>
            </a:pPr>
            <a:endParaRPr lang="en-US" sz="1600" b="1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</p:txBody>
      </p:sp>
      <p:sp>
        <p:nvSpPr>
          <p:cNvPr id="20" name="Rectangle: Rounded Corners 2">
            <a:extLst>
              <a:ext uri="{FF2B5EF4-FFF2-40B4-BE49-F238E27FC236}">
                <a16:creationId xmlns:a16="http://schemas.microsoft.com/office/drawing/2014/main" id="{55DF5C00-B2B9-48F3-BA50-22E4E327AD2D}"/>
              </a:ext>
            </a:extLst>
          </p:cNvPr>
          <p:cNvSpPr/>
          <p:nvPr/>
        </p:nvSpPr>
        <p:spPr>
          <a:xfrm>
            <a:off x="7470061" y="518504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24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: Rounded Corners 2">
            <a:extLst>
              <a:ext uri="{FF2B5EF4-FFF2-40B4-BE49-F238E27FC236}">
                <a16:creationId xmlns:a16="http://schemas.microsoft.com/office/drawing/2014/main" id="{CB25065E-BB74-4C43-83D0-CB1D02E20212}"/>
              </a:ext>
            </a:extLst>
          </p:cNvPr>
          <p:cNvSpPr/>
          <p:nvPr/>
        </p:nvSpPr>
        <p:spPr>
          <a:xfrm>
            <a:off x="4912391" y="2961014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25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: Rounded Corners 2">
            <a:extLst>
              <a:ext uri="{FF2B5EF4-FFF2-40B4-BE49-F238E27FC236}">
                <a16:creationId xmlns:a16="http://schemas.microsoft.com/office/drawing/2014/main" id="{4E0FD6DC-1CE7-42DF-AC2E-952D2E374A60}"/>
              </a:ext>
            </a:extLst>
          </p:cNvPr>
          <p:cNvSpPr/>
          <p:nvPr/>
        </p:nvSpPr>
        <p:spPr>
          <a:xfrm>
            <a:off x="8016788" y="2945667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29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ectangle: Rounded Corners 2">
            <a:extLst>
              <a:ext uri="{FF2B5EF4-FFF2-40B4-BE49-F238E27FC236}">
                <a16:creationId xmlns:a16="http://schemas.microsoft.com/office/drawing/2014/main" id="{0AA5A7D7-CFC4-4E65-AFF3-1AED83C37535}"/>
              </a:ext>
            </a:extLst>
          </p:cNvPr>
          <p:cNvSpPr/>
          <p:nvPr/>
        </p:nvSpPr>
        <p:spPr>
          <a:xfrm>
            <a:off x="4867234" y="5836155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28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: Rounded Corners 2">
            <a:extLst>
              <a:ext uri="{FF2B5EF4-FFF2-40B4-BE49-F238E27FC236}">
                <a16:creationId xmlns:a16="http://schemas.microsoft.com/office/drawing/2014/main" id="{59ED89BC-0845-44DF-AD91-1EFF24F352BE}"/>
              </a:ext>
            </a:extLst>
          </p:cNvPr>
          <p:cNvSpPr/>
          <p:nvPr/>
        </p:nvSpPr>
        <p:spPr>
          <a:xfrm>
            <a:off x="762336" y="5905924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27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Rectangle: Rounded Corners 2">
            <a:extLst>
              <a:ext uri="{FF2B5EF4-FFF2-40B4-BE49-F238E27FC236}">
                <a16:creationId xmlns:a16="http://schemas.microsoft.com/office/drawing/2014/main" id="{BB61CE4D-7286-460D-B6BB-F0D0C2CB3DD5}"/>
              </a:ext>
            </a:extLst>
          </p:cNvPr>
          <p:cNvSpPr/>
          <p:nvPr/>
        </p:nvSpPr>
        <p:spPr>
          <a:xfrm>
            <a:off x="6475262" y="3501448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16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10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24D33A6-50E8-4AA8-8881-AC21C66ED40F}"/>
              </a:ext>
            </a:extLst>
          </p:cNvPr>
          <p:cNvSpPr txBox="1"/>
          <p:nvPr/>
        </p:nvSpPr>
        <p:spPr>
          <a:xfrm>
            <a:off x="269358" y="95762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Data Hasil Upload Muncul pada Tabel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A03CFAD-0370-45CC-A2A8-C92E1644D103}"/>
              </a:ext>
            </a:extLst>
          </p:cNvPr>
          <p:cNvGrpSpPr/>
          <p:nvPr/>
        </p:nvGrpSpPr>
        <p:grpSpPr>
          <a:xfrm>
            <a:off x="269358" y="819519"/>
            <a:ext cx="8808381" cy="5727055"/>
            <a:chOff x="269358" y="819519"/>
            <a:chExt cx="8808381" cy="572705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110D2BF-84CC-4326-99A7-36953F87DB25}"/>
                </a:ext>
              </a:extLst>
            </p:cNvPr>
            <p:cNvGrpSpPr/>
            <p:nvPr/>
          </p:nvGrpSpPr>
          <p:grpSpPr>
            <a:xfrm>
              <a:off x="269358" y="819519"/>
              <a:ext cx="8808381" cy="5727055"/>
              <a:chOff x="410817" y="990719"/>
              <a:chExt cx="11078249" cy="5476342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D129F5FE-A636-4ABE-9F3A-82F10C6A1F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522" t="19502" r="9348" b="4906"/>
              <a:stretch/>
            </p:blipFill>
            <p:spPr>
              <a:xfrm>
                <a:off x="410817" y="990719"/>
                <a:ext cx="11078249" cy="5476342"/>
              </a:xfrm>
              <a:prstGeom prst="rect">
                <a:avLst/>
              </a:prstGeom>
            </p:spPr>
          </p:pic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BFF290E-D2B1-46C2-A00E-0C222D75773E}"/>
                  </a:ext>
                </a:extLst>
              </p:cNvPr>
              <p:cNvSpPr/>
              <p:nvPr/>
            </p:nvSpPr>
            <p:spPr>
              <a:xfrm>
                <a:off x="583096" y="3024816"/>
                <a:ext cx="543339" cy="738801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DAB6736-480D-4898-8F4E-7E0562FF0009}"/>
                </a:ext>
              </a:extLst>
            </p:cNvPr>
            <p:cNvSpPr/>
            <p:nvPr/>
          </p:nvSpPr>
          <p:spPr>
            <a:xfrm>
              <a:off x="622343" y="4549871"/>
              <a:ext cx="8455395" cy="11088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2">
            <a:extLst>
              <a:ext uri="{FF2B5EF4-FFF2-40B4-BE49-F238E27FC236}">
                <a16:creationId xmlns:a16="http://schemas.microsoft.com/office/drawing/2014/main" id="{E39E57B9-9F8C-447D-9323-0F1F1D57C5EB}"/>
              </a:ext>
            </a:extLst>
          </p:cNvPr>
          <p:cNvSpPr txBox="1"/>
          <p:nvPr/>
        </p:nvSpPr>
        <p:spPr>
          <a:xfrm>
            <a:off x="9488556" y="1582341"/>
            <a:ext cx="2336841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ts val="1820"/>
              </a:lnSpc>
              <a:buFont typeface="+mj-lt"/>
              <a:buAutoNum type="arabicPeriod" startAt="30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tombol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“Refresh” 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pada browser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atau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pada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masing-masing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tabel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.</a:t>
            </a:r>
            <a:endParaRPr lang="en-US" sz="1600" b="1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30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Data hasil upload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akan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muncul pada tabel yang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sesuai</a:t>
            </a:r>
            <a:endParaRPr lang="en-US" sz="1600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30"/>
            </a:pP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Simpan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konsep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SPT.</a:t>
            </a:r>
          </a:p>
        </p:txBody>
      </p:sp>
    </p:spTree>
    <p:extLst>
      <p:ext uri="{BB962C8B-B14F-4D97-AF65-F5344CB8AC3E}">
        <p14:creationId xmlns:p14="http://schemas.microsoft.com/office/powerpoint/2010/main" val="192247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624A02-9CC0-4B5B-BF93-B7059EF6C17B}"/>
              </a:ext>
            </a:extLst>
          </p:cNvPr>
          <p:cNvSpPr txBox="1"/>
          <p:nvPr/>
        </p:nvSpPr>
        <p:spPr>
          <a:xfrm>
            <a:off x="251791" y="0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Download File Converter XML pada </a:t>
            </a:r>
            <a:r>
              <a:rPr lang="en-US" sz="2933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laman</a:t>
            </a: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Pajak.go.id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12A264DB-34B7-4CC2-803A-9FF42FFC299B}"/>
              </a:ext>
            </a:extLst>
          </p:cNvPr>
          <p:cNvSpPr txBox="1"/>
          <p:nvPr/>
        </p:nvSpPr>
        <p:spPr>
          <a:xfrm>
            <a:off x="518917" y="6210365"/>
            <a:ext cx="11154165" cy="2308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28600" indent="-228600" algn="just">
              <a:lnSpc>
                <a:spcPts val="182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tombol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“Download File” 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pada tabel SPT Tahunan Orang Pribadi – Penyusutan dan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Amortisasi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– Lampiran 3C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0E5C2530-5B0F-4A8B-A33B-3E78A52FF0BD}"/>
              </a:ext>
            </a:extLst>
          </p:cNvPr>
          <p:cNvSpPr txBox="1"/>
          <p:nvPr/>
        </p:nvSpPr>
        <p:spPr>
          <a:xfrm>
            <a:off x="184664" y="580002"/>
            <a:ext cx="10695371" cy="2308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820"/>
              </a:lnSpc>
            </a:pPr>
            <a:r>
              <a:rPr lang="en-US" sz="160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https://pajak.go.id/id/reformdjp/coretax/template-xml-dan-converter-excel-ke-xml</a:t>
            </a:r>
            <a:endParaRPr lang="en-US" sz="1600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AD2440B-3C0B-483C-BE6B-1032E5FD697A}"/>
              </a:ext>
            </a:extLst>
          </p:cNvPr>
          <p:cNvGrpSpPr/>
          <p:nvPr/>
        </p:nvGrpSpPr>
        <p:grpSpPr>
          <a:xfrm>
            <a:off x="251791" y="901147"/>
            <a:ext cx="11704320" cy="5128591"/>
            <a:chOff x="251791" y="901147"/>
            <a:chExt cx="11704320" cy="512859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CA84882-173A-4BAE-BF9F-93D48846617F}"/>
                </a:ext>
              </a:extLst>
            </p:cNvPr>
            <p:cNvGrpSpPr/>
            <p:nvPr/>
          </p:nvGrpSpPr>
          <p:grpSpPr>
            <a:xfrm>
              <a:off x="251791" y="901147"/>
              <a:ext cx="11704320" cy="5128591"/>
              <a:chOff x="243840" y="1332614"/>
              <a:chExt cx="11704320" cy="514615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64782DE3-E672-4CD0-A930-F4F7EEB82B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3840" y="1332614"/>
                <a:ext cx="11704320" cy="514615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A45FD46-4063-4A96-960E-48DD64204701}"/>
                  </a:ext>
                </a:extLst>
              </p:cNvPr>
              <p:cNvSpPr/>
              <p:nvPr/>
            </p:nvSpPr>
            <p:spPr>
              <a:xfrm>
                <a:off x="8336753" y="5686316"/>
                <a:ext cx="1320800" cy="30480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9" name="Rectangle: Rounded Corners 2">
              <a:extLst>
                <a:ext uri="{FF2B5EF4-FFF2-40B4-BE49-F238E27FC236}">
                  <a16:creationId xmlns:a16="http://schemas.microsoft.com/office/drawing/2014/main" id="{492FD3C1-5EEE-4B20-8CCE-8E63696988A0}"/>
                </a:ext>
              </a:extLst>
            </p:cNvPr>
            <p:cNvSpPr/>
            <p:nvPr/>
          </p:nvSpPr>
          <p:spPr>
            <a:xfrm>
              <a:off x="8230404" y="5125686"/>
              <a:ext cx="228600" cy="2286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endParaRPr lang="en-ID" sz="105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8798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C52A54-4BB7-4866-940C-67754A59B797}"/>
              </a:ext>
            </a:extLst>
          </p:cNvPr>
          <p:cNvSpPr txBox="1"/>
          <p:nvPr/>
        </p:nvSpPr>
        <p:spPr>
          <a:xfrm>
            <a:off x="243841" y="332108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Extract hasil file download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73C3A9E2-CF24-4DE1-AA02-31AF3837563A}"/>
              </a:ext>
            </a:extLst>
          </p:cNvPr>
          <p:cNvSpPr txBox="1"/>
          <p:nvPr/>
        </p:nvSpPr>
        <p:spPr>
          <a:xfrm>
            <a:off x="8613913" y="1778472"/>
            <a:ext cx="3326296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ts val="1820"/>
              </a:lnSpc>
              <a:buFont typeface="+mj-lt"/>
              <a:buAutoNum type="arabicPeriod" startAt="2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Hasil download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berupa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file </a:t>
            </a:r>
            <a:r>
              <a:rPr lang="en-US" sz="1600" b="1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OP_ConverterPenyusutanAmortisasi.rar</a:t>
            </a:r>
            <a:endParaRPr lang="en-US" sz="1600" b="1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2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kanan pada file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tersebut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dan pilih Extract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0E3C35C-8F6E-48D2-88D0-4135B2B5F1F1}"/>
              </a:ext>
            </a:extLst>
          </p:cNvPr>
          <p:cNvGrpSpPr/>
          <p:nvPr/>
        </p:nvGrpSpPr>
        <p:grpSpPr>
          <a:xfrm>
            <a:off x="396951" y="1077431"/>
            <a:ext cx="8057936" cy="5342359"/>
            <a:chOff x="396951" y="1077431"/>
            <a:chExt cx="8321748" cy="534235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5041207-A3EE-4AEC-85FE-D679732796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278" t="4052" r="27210" b="21597"/>
            <a:stretch/>
          </p:blipFill>
          <p:spPr>
            <a:xfrm>
              <a:off x="396951" y="1077431"/>
              <a:ext cx="8321748" cy="5342359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DA808A2-D36E-4E9A-9705-AD7FFD595FFC}"/>
                </a:ext>
              </a:extLst>
            </p:cNvPr>
            <p:cNvSpPr/>
            <p:nvPr/>
          </p:nvSpPr>
          <p:spPr>
            <a:xfrm>
              <a:off x="3564833" y="2424434"/>
              <a:ext cx="1524001" cy="31029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795FC93-878E-41C4-906A-375046CE0C5D}"/>
                </a:ext>
              </a:extLst>
            </p:cNvPr>
            <p:cNvSpPr/>
            <p:nvPr/>
          </p:nvSpPr>
          <p:spPr>
            <a:xfrm>
              <a:off x="802891" y="4950819"/>
              <a:ext cx="2761943" cy="31029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10" name="Rectangle: Rounded Corners 2">
            <a:extLst>
              <a:ext uri="{FF2B5EF4-FFF2-40B4-BE49-F238E27FC236}">
                <a16:creationId xmlns:a16="http://schemas.microsoft.com/office/drawing/2014/main" id="{257A0135-F6BF-439F-8339-97E46C9569A8}"/>
              </a:ext>
            </a:extLst>
          </p:cNvPr>
          <p:cNvSpPr/>
          <p:nvPr/>
        </p:nvSpPr>
        <p:spPr>
          <a:xfrm>
            <a:off x="3305380" y="2275749"/>
            <a:ext cx="228600" cy="2286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: Rounded Corners 2">
            <a:extLst>
              <a:ext uri="{FF2B5EF4-FFF2-40B4-BE49-F238E27FC236}">
                <a16:creationId xmlns:a16="http://schemas.microsoft.com/office/drawing/2014/main" id="{4FEEFF1D-4965-48AA-A4AA-2852E66E88DF}"/>
              </a:ext>
            </a:extLst>
          </p:cNvPr>
          <p:cNvSpPr/>
          <p:nvPr/>
        </p:nvSpPr>
        <p:spPr>
          <a:xfrm>
            <a:off x="691403" y="4738476"/>
            <a:ext cx="228600" cy="2286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190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>
            <a:extLst>
              <a:ext uri="{FF2B5EF4-FFF2-40B4-BE49-F238E27FC236}">
                <a16:creationId xmlns:a16="http://schemas.microsoft.com/office/drawing/2014/main" id="{DD0F6B67-395A-4C5E-BB29-D388041C383D}"/>
              </a:ext>
            </a:extLst>
          </p:cNvPr>
          <p:cNvSpPr txBox="1"/>
          <p:nvPr/>
        </p:nvSpPr>
        <p:spPr>
          <a:xfrm>
            <a:off x="787965" y="4326018"/>
            <a:ext cx="3886892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ts val="1820"/>
              </a:lnSpc>
              <a:buFont typeface="+mj-lt"/>
              <a:buAutoNum type="arabicPeriod" startAt="4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Hasil extract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berupa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file folder </a:t>
            </a:r>
            <a:r>
              <a:rPr lang="en-US" sz="1600" b="1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OP_ConverterPenyusutanAmortisasi</a:t>
            </a:r>
            <a:endParaRPr lang="en-US" sz="1600" b="1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4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Buka Folder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tersebut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dan pilih file excel </a:t>
            </a:r>
            <a:r>
              <a:rPr lang="it-IT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2_OP_L3C_PenyusutanAmortisasi_Template.xlsx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E49D94-CD08-4D3C-AA97-9D5FAB21C20A}"/>
              </a:ext>
            </a:extLst>
          </p:cNvPr>
          <p:cNvSpPr txBox="1"/>
          <p:nvPr/>
        </p:nvSpPr>
        <p:spPr>
          <a:xfrm>
            <a:off x="243841" y="332108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Buka file excel converter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2A33E5D-429F-4E1A-A0C3-2DC13AF4E159}"/>
              </a:ext>
            </a:extLst>
          </p:cNvPr>
          <p:cNvGrpSpPr/>
          <p:nvPr/>
        </p:nvGrpSpPr>
        <p:grpSpPr>
          <a:xfrm>
            <a:off x="6035442" y="557723"/>
            <a:ext cx="4597644" cy="6173249"/>
            <a:chOff x="6035442" y="557723"/>
            <a:chExt cx="4597644" cy="617324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78AA509-ACF1-42FA-A11B-B6995E98E6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35442" y="557723"/>
              <a:ext cx="4597644" cy="6173249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C51CB24-8796-4DD4-A299-2752E5E63BC7}"/>
                </a:ext>
              </a:extLst>
            </p:cNvPr>
            <p:cNvSpPr/>
            <p:nvPr/>
          </p:nvSpPr>
          <p:spPr>
            <a:xfrm>
              <a:off x="6193801" y="2032079"/>
              <a:ext cx="3829878" cy="25639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92D0809-4E76-4A70-A4A0-6F968000FCAF}"/>
              </a:ext>
            </a:extLst>
          </p:cNvPr>
          <p:cNvGrpSpPr/>
          <p:nvPr/>
        </p:nvGrpSpPr>
        <p:grpSpPr>
          <a:xfrm>
            <a:off x="751369" y="1104016"/>
            <a:ext cx="4597644" cy="2540332"/>
            <a:chOff x="751369" y="1104016"/>
            <a:chExt cx="4597644" cy="254033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4B1B439-250F-401C-95E0-921843AE95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372" r="51371" b="63092"/>
            <a:stretch/>
          </p:blipFill>
          <p:spPr>
            <a:xfrm>
              <a:off x="751369" y="1104016"/>
              <a:ext cx="4597644" cy="2540332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3D374CC-5369-40F8-9AD9-07DFA1DBDBB3}"/>
                </a:ext>
              </a:extLst>
            </p:cNvPr>
            <p:cNvSpPr/>
            <p:nvPr/>
          </p:nvSpPr>
          <p:spPr>
            <a:xfrm>
              <a:off x="1155864" y="2658601"/>
              <a:ext cx="3725417" cy="34009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12" name="Rectangle: Rounded Corners 2">
            <a:extLst>
              <a:ext uri="{FF2B5EF4-FFF2-40B4-BE49-F238E27FC236}">
                <a16:creationId xmlns:a16="http://schemas.microsoft.com/office/drawing/2014/main" id="{5AE5A42E-B1A4-4ACE-8794-078EC74B26BC}"/>
              </a:ext>
            </a:extLst>
          </p:cNvPr>
          <p:cNvSpPr/>
          <p:nvPr/>
        </p:nvSpPr>
        <p:spPr>
          <a:xfrm>
            <a:off x="6035442" y="1917779"/>
            <a:ext cx="228600" cy="2286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5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ectangle: Rounded Corners 2">
            <a:extLst>
              <a:ext uri="{FF2B5EF4-FFF2-40B4-BE49-F238E27FC236}">
                <a16:creationId xmlns:a16="http://schemas.microsoft.com/office/drawing/2014/main" id="{DDCBCD33-8029-4472-B796-3835BA1098CF}"/>
              </a:ext>
            </a:extLst>
          </p:cNvPr>
          <p:cNvSpPr/>
          <p:nvPr/>
        </p:nvSpPr>
        <p:spPr>
          <a:xfrm>
            <a:off x="1041565" y="2544301"/>
            <a:ext cx="228600" cy="2286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065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601AE9-3FDB-4226-9E00-2277A5598F21}"/>
              </a:ext>
            </a:extLst>
          </p:cNvPr>
          <p:cNvSpPr txBox="1"/>
          <p:nvPr/>
        </p:nvSpPr>
        <p:spPr>
          <a:xfrm>
            <a:off x="269358" y="268038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Pengisian File Excel Penyusutan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D7AF864-24A4-4124-8124-0D1A5967B4EC}"/>
              </a:ext>
            </a:extLst>
          </p:cNvPr>
          <p:cNvGrpSpPr/>
          <p:nvPr/>
        </p:nvGrpSpPr>
        <p:grpSpPr>
          <a:xfrm>
            <a:off x="269358" y="1084521"/>
            <a:ext cx="8304799" cy="5356035"/>
            <a:chOff x="269358" y="1084521"/>
            <a:chExt cx="9055095" cy="507028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738FD35-C07F-41EF-A2B8-51581EA01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9358" y="1084521"/>
              <a:ext cx="9055095" cy="5070281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4FA466E-1FBC-40D5-BE02-7C4B6E9C2088}"/>
                </a:ext>
              </a:extLst>
            </p:cNvPr>
            <p:cNvSpPr/>
            <p:nvPr/>
          </p:nvSpPr>
          <p:spPr>
            <a:xfrm>
              <a:off x="861390" y="5844509"/>
              <a:ext cx="834887" cy="31029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7" name="TextBox 2">
            <a:extLst>
              <a:ext uri="{FF2B5EF4-FFF2-40B4-BE49-F238E27FC236}">
                <a16:creationId xmlns:a16="http://schemas.microsoft.com/office/drawing/2014/main" id="{9517EAD6-F6B7-4AD2-A2E8-D61A6901BC4D}"/>
              </a:ext>
            </a:extLst>
          </p:cNvPr>
          <p:cNvSpPr txBox="1"/>
          <p:nvPr/>
        </p:nvSpPr>
        <p:spPr>
          <a:xfrm>
            <a:off x="8923645" y="1437042"/>
            <a:ext cx="2857537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1820"/>
              </a:lnSpc>
              <a:buFont typeface="+mj-lt"/>
              <a:buAutoNum type="arabicPeriod" startAt="6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sheet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“Depreciation” 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lalu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isi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data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penyusutannya</a:t>
            </a:r>
            <a:endParaRPr lang="en-US" sz="1600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</p:txBody>
      </p: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2225D07E-BF7A-4DB6-BBEA-8D48364A40B4}"/>
              </a:ext>
            </a:extLst>
          </p:cNvPr>
          <p:cNvSpPr/>
          <p:nvPr/>
        </p:nvSpPr>
        <p:spPr>
          <a:xfrm>
            <a:off x="698035" y="5892930"/>
            <a:ext cx="228600" cy="2286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6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69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A86261-37CF-4D3E-B5D9-B88DE8A7C35E}"/>
              </a:ext>
            </a:extLst>
          </p:cNvPr>
          <p:cNvSpPr txBox="1"/>
          <p:nvPr/>
        </p:nvSpPr>
        <p:spPr>
          <a:xfrm>
            <a:off x="269358" y="268038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Pengisian File Excel </a:t>
            </a:r>
            <a:r>
              <a:rPr lang="en-US" sz="2933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Amortisasi</a:t>
            </a:r>
            <a:endParaRPr lang="en-US" sz="2933" b="1" dirty="0">
              <a:solidFill>
                <a:srgbClr val="002060"/>
              </a:solidFill>
              <a:latin typeface="Tw Cen MT" panose="020B0602020104020603" pitchFamily="34" charset="0"/>
              <a:ea typeface="Segoe UI Bold"/>
              <a:cs typeface="Segoe UI Bold"/>
              <a:sym typeface="Segoe UI Bold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F3688CC-5C5A-4E40-9ABB-86AE6C75F667}"/>
              </a:ext>
            </a:extLst>
          </p:cNvPr>
          <p:cNvGrpSpPr/>
          <p:nvPr/>
        </p:nvGrpSpPr>
        <p:grpSpPr>
          <a:xfrm>
            <a:off x="269357" y="1048850"/>
            <a:ext cx="8225285" cy="5312194"/>
            <a:chOff x="269358" y="1048849"/>
            <a:chExt cx="9512756" cy="539263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B0E6678-37C6-442E-A55D-C98A28FB30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9358" y="1048849"/>
              <a:ext cx="9512756" cy="5392633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358A2C7-4370-43F7-A3E7-4BE45C6C1E81}"/>
                </a:ext>
              </a:extLst>
            </p:cNvPr>
            <p:cNvSpPr/>
            <p:nvPr/>
          </p:nvSpPr>
          <p:spPr>
            <a:xfrm>
              <a:off x="1736035" y="6112024"/>
              <a:ext cx="980661" cy="32606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4ADD9C38-DDFE-4CE0-B941-F7D534F9057B}"/>
              </a:ext>
            </a:extLst>
          </p:cNvPr>
          <p:cNvSpPr txBox="1"/>
          <p:nvPr/>
        </p:nvSpPr>
        <p:spPr>
          <a:xfrm>
            <a:off x="8844132" y="1384035"/>
            <a:ext cx="3078511" cy="3000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1820"/>
              </a:lnSpc>
              <a:buFont typeface="+mj-lt"/>
              <a:buAutoNum type="arabicPeriod" startAt="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sheet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“Amortization” 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lalu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isi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data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amortisasinya</a:t>
            </a:r>
            <a:endParaRPr lang="en-US" sz="1600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  <a:p>
            <a:pPr marL="342900" indent="-342900">
              <a:lnSpc>
                <a:spcPts val="1820"/>
              </a:lnSpc>
              <a:buFont typeface="+mj-lt"/>
              <a:buAutoNum type="arabicPeriod" startAt="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sheet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“Petunjuk Pengisian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”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untuk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melihat petunjuk pengisian, contoh pengisian dan validasi isian</a:t>
            </a:r>
          </a:p>
          <a:p>
            <a:pPr marL="342900" indent="-342900">
              <a:lnSpc>
                <a:spcPts val="1820"/>
              </a:lnSpc>
              <a:buFont typeface="+mj-lt"/>
              <a:buAutoNum type="arabicPeriod" startAt="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sheet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</a:t>
            </a:r>
            <a:r>
              <a:rPr lang="en-US" sz="1600" b="1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RefDepreciation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”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untuk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melihat daftar referensi isian penyusutan</a:t>
            </a:r>
          </a:p>
          <a:p>
            <a:pPr marL="342900" indent="-342900">
              <a:lnSpc>
                <a:spcPts val="1820"/>
              </a:lnSpc>
              <a:buFont typeface="+mj-lt"/>
              <a:buAutoNum type="arabicPeriod" startAt="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sheet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“</a:t>
            </a:r>
            <a:r>
              <a:rPr lang="en-US" sz="1600" b="1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RefAmortization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”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untuk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melihat daftar referensi isian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amortisasi</a:t>
            </a:r>
            <a:endParaRPr lang="en-US" sz="1600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  <a:p>
            <a:pPr marL="342900" indent="-342900">
              <a:lnSpc>
                <a:spcPts val="1820"/>
              </a:lnSpc>
              <a:buFont typeface="+mj-lt"/>
              <a:buAutoNum type="arabicPeriod" startAt="7"/>
            </a:pPr>
            <a:endParaRPr lang="en-US" sz="1600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2550E9-E340-4060-BE26-2E38A1D98C98}"/>
              </a:ext>
            </a:extLst>
          </p:cNvPr>
          <p:cNvSpPr/>
          <p:nvPr/>
        </p:nvSpPr>
        <p:spPr>
          <a:xfrm>
            <a:off x="2290629" y="6069981"/>
            <a:ext cx="914400" cy="2542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50E43D-5D91-475B-AE4F-09D75FA755DA}"/>
              </a:ext>
            </a:extLst>
          </p:cNvPr>
          <p:cNvSpPr/>
          <p:nvPr/>
        </p:nvSpPr>
        <p:spPr>
          <a:xfrm>
            <a:off x="4168999" y="6033846"/>
            <a:ext cx="914400" cy="2542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BDD8FB-2DF0-4D19-AAD1-DD5723D3896A}"/>
              </a:ext>
            </a:extLst>
          </p:cNvPr>
          <p:cNvSpPr/>
          <p:nvPr/>
        </p:nvSpPr>
        <p:spPr>
          <a:xfrm>
            <a:off x="3254599" y="6069981"/>
            <a:ext cx="914400" cy="2542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2">
            <a:extLst>
              <a:ext uri="{FF2B5EF4-FFF2-40B4-BE49-F238E27FC236}">
                <a16:creationId xmlns:a16="http://schemas.microsoft.com/office/drawing/2014/main" id="{D1EFAFFF-7D6E-4F46-B0E7-76B2D8CE5744}"/>
              </a:ext>
            </a:extLst>
          </p:cNvPr>
          <p:cNvSpPr/>
          <p:nvPr/>
        </p:nvSpPr>
        <p:spPr>
          <a:xfrm>
            <a:off x="1416567" y="5918860"/>
            <a:ext cx="228600" cy="2286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7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: Rounded Corners 2">
            <a:extLst>
              <a:ext uri="{FF2B5EF4-FFF2-40B4-BE49-F238E27FC236}">
                <a16:creationId xmlns:a16="http://schemas.microsoft.com/office/drawing/2014/main" id="{6F966700-9CB4-4104-BF17-BC88237B268D}"/>
              </a:ext>
            </a:extLst>
          </p:cNvPr>
          <p:cNvSpPr/>
          <p:nvPr/>
        </p:nvSpPr>
        <p:spPr>
          <a:xfrm>
            <a:off x="2477134" y="5907947"/>
            <a:ext cx="228600" cy="2286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8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: Rounded Corners 2">
            <a:extLst>
              <a:ext uri="{FF2B5EF4-FFF2-40B4-BE49-F238E27FC236}">
                <a16:creationId xmlns:a16="http://schemas.microsoft.com/office/drawing/2014/main" id="{86ABFD19-FECE-48EA-B4F0-1933D4A0EC0F}"/>
              </a:ext>
            </a:extLst>
          </p:cNvPr>
          <p:cNvSpPr/>
          <p:nvPr/>
        </p:nvSpPr>
        <p:spPr>
          <a:xfrm>
            <a:off x="3391534" y="5906193"/>
            <a:ext cx="228600" cy="2286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9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ectangle: Rounded Corners 2">
            <a:extLst>
              <a:ext uri="{FF2B5EF4-FFF2-40B4-BE49-F238E27FC236}">
                <a16:creationId xmlns:a16="http://schemas.microsoft.com/office/drawing/2014/main" id="{9F4AC167-78DE-45AE-A5F6-8ADD7BA73ED7}"/>
              </a:ext>
            </a:extLst>
          </p:cNvPr>
          <p:cNvSpPr/>
          <p:nvPr/>
        </p:nvSpPr>
        <p:spPr>
          <a:xfrm>
            <a:off x="4922941" y="5849672"/>
            <a:ext cx="517114" cy="32120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10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248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EC7E801-2C67-4F63-813D-968A7A081547}"/>
              </a:ext>
            </a:extLst>
          </p:cNvPr>
          <p:cNvSpPr txBox="1"/>
          <p:nvPr/>
        </p:nvSpPr>
        <p:spPr>
          <a:xfrm>
            <a:off x="269358" y="268038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Proses </a:t>
            </a:r>
            <a:r>
              <a:rPr lang="en-US" sz="2933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Conversi</a:t>
            </a: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</a:t>
            </a:r>
            <a:r>
              <a:rPr lang="en-US" sz="2933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dari</a:t>
            </a: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Excel ke XML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469B06B-FF58-48DA-8902-3D5BC83EF8BC}"/>
              </a:ext>
            </a:extLst>
          </p:cNvPr>
          <p:cNvGrpSpPr/>
          <p:nvPr/>
        </p:nvGrpSpPr>
        <p:grpSpPr>
          <a:xfrm>
            <a:off x="229602" y="980661"/>
            <a:ext cx="8450572" cy="5609301"/>
            <a:chOff x="375375" y="995185"/>
            <a:chExt cx="9228817" cy="559477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16F1562-EC14-47BB-AD22-A6E3BD8B5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5375" y="995185"/>
              <a:ext cx="9228817" cy="559477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50D1956-FF90-4843-B4F3-0A7F74B45F98}"/>
                </a:ext>
              </a:extLst>
            </p:cNvPr>
            <p:cNvSpPr/>
            <p:nvPr/>
          </p:nvSpPr>
          <p:spPr>
            <a:xfrm>
              <a:off x="5334031" y="3147238"/>
              <a:ext cx="1772093" cy="836428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6D23255-CF41-4523-BF3D-CCD05F8277CF}"/>
                </a:ext>
              </a:extLst>
            </p:cNvPr>
            <p:cNvSpPr/>
            <p:nvPr/>
          </p:nvSpPr>
          <p:spPr>
            <a:xfrm>
              <a:off x="530087" y="2875722"/>
              <a:ext cx="2623930" cy="271516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9" name="TextBox 2">
            <a:extLst>
              <a:ext uri="{FF2B5EF4-FFF2-40B4-BE49-F238E27FC236}">
                <a16:creationId xmlns:a16="http://schemas.microsoft.com/office/drawing/2014/main" id="{21BB0346-FDFF-455A-9A6B-B4D537791501}"/>
              </a:ext>
            </a:extLst>
          </p:cNvPr>
          <p:cNvSpPr txBox="1"/>
          <p:nvPr/>
        </p:nvSpPr>
        <p:spPr>
          <a:xfrm>
            <a:off x="8896666" y="1582341"/>
            <a:ext cx="2928732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ts val="1820"/>
              </a:lnSpc>
              <a:buFont typeface="+mj-lt"/>
              <a:buAutoNum type="arabicPeriod" startAt="11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Buka file aplikasi Converter</a:t>
            </a:r>
            <a:endParaRPr lang="en-US" sz="1600" b="1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1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tombol “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Pilih File Excel”</a:t>
            </a:r>
          </a:p>
        </p:txBody>
      </p:sp>
      <p:sp>
        <p:nvSpPr>
          <p:cNvPr id="11" name="Rectangle: Rounded Corners 2">
            <a:extLst>
              <a:ext uri="{FF2B5EF4-FFF2-40B4-BE49-F238E27FC236}">
                <a16:creationId xmlns:a16="http://schemas.microsoft.com/office/drawing/2014/main" id="{68A5494A-0CC0-4F05-8630-B1E15CA7605C}"/>
              </a:ext>
            </a:extLst>
          </p:cNvPr>
          <p:cNvSpPr/>
          <p:nvPr/>
        </p:nvSpPr>
        <p:spPr>
          <a:xfrm>
            <a:off x="-28956" y="2593858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11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: Rounded Corners 2">
            <a:extLst>
              <a:ext uri="{FF2B5EF4-FFF2-40B4-BE49-F238E27FC236}">
                <a16:creationId xmlns:a16="http://schemas.microsoft.com/office/drawing/2014/main" id="{D1D8C75D-DEED-45CA-8114-0619A9311E36}"/>
              </a:ext>
            </a:extLst>
          </p:cNvPr>
          <p:cNvSpPr/>
          <p:nvPr/>
        </p:nvSpPr>
        <p:spPr>
          <a:xfrm>
            <a:off x="4381185" y="3002190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12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526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E7AB01-5275-4D2D-91BA-CAF26DB093F3}"/>
              </a:ext>
            </a:extLst>
          </p:cNvPr>
          <p:cNvSpPr txBox="1"/>
          <p:nvPr/>
        </p:nvSpPr>
        <p:spPr>
          <a:xfrm>
            <a:off x="269358" y="108584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Proses </a:t>
            </a:r>
            <a:r>
              <a:rPr lang="en-US" sz="2933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Konversi</a:t>
            </a: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</a:t>
            </a:r>
            <a:r>
              <a:rPr lang="en-US" sz="2933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dari</a:t>
            </a: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 Excel ke XML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6DD735C-4B4F-4B89-83AC-25E33BBADAD5}"/>
              </a:ext>
            </a:extLst>
          </p:cNvPr>
          <p:cNvGrpSpPr/>
          <p:nvPr/>
        </p:nvGrpSpPr>
        <p:grpSpPr>
          <a:xfrm>
            <a:off x="6096000" y="794674"/>
            <a:ext cx="4779620" cy="2915369"/>
            <a:chOff x="6509651" y="927761"/>
            <a:chExt cx="4779620" cy="291536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48277F6-D703-4FF6-92B5-E9EE319C9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09651" y="927761"/>
              <a:ext cx="4779620" cy="2915369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CAB0283-A883-46FA-BCB9-D054F669E0FD}"/>
                </a:ext>
              </a:extLst>
            </p:cNvPr>
            <p:cNvSpPr/>
            <p:nvPr/>
          </p:nvSpPr>
          <p:spPr>
            <a:xfrm>
              <a:off x="10000460" y="3313968"/>
              <a:ext cx="1030177" cy="43300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E65CB15-E702-4AA7-9696-399760DDA9E0}"/>
              </a:ext>
            </a:extLst>
          </p:cNvPr>
          <p:cNvGrpSpPr/>
          <p:nvPr/>
        </p:nvGrpSpPr>
        <p:grpSpPr>
          <a:xfrm>
            <a:off x="340015" y="794674"/>
            <a:ext cx="5159637" cy="2952304"/>
            <a:chOff x="340015" y="794673"/>
            <a:chExt cx="5882921" cy="418814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10FCE81-9482-41D9-B9F4-7DA6E914F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0015" y="794673"/>
              <a:ext cx="5882921" cy="418814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5D96962-7E51-4813-8831-8B398F69B963}"/>
                </a:ext>
              </a:extLst>
            </p:cNvPr>
            <p:cNvSpPr/>
            <p:nvPr/>
          </p:nvSpPr>
          <p:spPr>
            <a:xfrm>
              <a:off x="4236282" y="4551352"/>
              <a:ext cx="1038083" cy="32606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92412EF-55A1-4148-9D9A-9BA69CD9CBB8}"/>
                </a:ext>
              </a:extLst>
            </p:cNvPr>
            <p:cNvSpPr/>
            <p:nvPr/>
          </p:nvSpPr>
          <p:spPr>
            <a:xfrm>
              <a:off x="1822608" y="2059377"/>
              <a:ext cx="2669879" cy="32606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99E3BF5-CCD3-4575-BBE7-44E82467381D}"/>
              </a:ext>
            </a:extLst>
          </p:cNvPr>
          <p:cNvGrpSpPr/>
          <p:nvPr/>
        </p:nvGrpSpPr>
        <p:grpSpPr>
          <a:xfrm>
            <a:off x="340015" y="3999238"/>
            <a:ext cx="4060213" cy="2549060"/>
            <a:chOff x="294879" y="1029028"/>
            <a:chExt cx="4060213" cy="254906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BB21AE3-9E1E-4383-8BA2-CB91C2CB5F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53552"/>
            <a:stretch/>
          </p:blipFill>
          <p:spPr>
            <a:xfrm>
              <a:off x="294879" y="1029028"/>
              <a:ext cx="3929791" cy="2549060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EAAB1D9-CFB3-4BEB-9D84-FEB5C0F5C9F5}"/>
                </a:ext>
              </a:extLst>
            </p:cNvPr>
            <p:cNvSpPr/>
            <p:nvPr/>
          </p:nvSpPr>
          <p:spPr>
            <a:xfrm>
              <a:off x="425303" y="2466751"/>
              <a:ext cx="3929789" cy="32606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14" name="TextBox 2">
            <a:extLst>
              <a:ext uri="{FF2B5EF4-FFF2-40B4-BE49-F238E27FC236}">
                <a16:creationId xmlns:a16="http://schemas.microsoft.com/office/drawing/2014/main" id="{748A41A7-2553-4D8B-BAC5-472A40420A82}"/>
              </a:ext>
            </a:extLst>
          </p:cNvPr>
          <p:cNvSpPr txBox="1"/>
          <p:nvPr/>
        </p:nvSpPr>
        <p:spPr>
          <a:xfrm>
            <a:off x="6219727" y="4513631"/>
            <a:ext cx="3759160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ts val="1820"/>
              </a:lnSpc>
              <a:buFont typeface="+mj-lt"/>
              <a:buAutoNum type="arabicPeriod" startAt="13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Pilih file excel yang dimaksud</a:t>
            </a: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3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tombol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“Open”</a:t>
            </a: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3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Muncul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Notifikasi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Sukses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beserta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lokasi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penyimpanan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file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hasil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konversi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, klik tombol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“OK”</a:t>
            </a: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3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Hasil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konversi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berupa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file XML</a:t>
            </a:r>
          </a:p>
        </p:txBody>
      </p:sp>
      <p:sp>
        <p:nvSpPr>
          <p:cNvPr id="15" name="Rectangle: Rounded Corners 2">
            <a:extLst>
              <a:ext uri="{FF2B5EF4-FFF2-40B4-BE49-F238E27FC236}">
                <a16:creationId xmlns:a16="http://schemas.microsoft.com/office/drawing/2014/main" id="{E43619A9-AE1C-4977-A507-286AED0853CF}"/>
              </a:ext>
            </a:extLst>
          </p:cNvPr>
          <p:cNvSpPr/>
          <p:nvPr/>
        </p:nvSpPr>
        <p:spPr>
          <a:xfrm>
            <a:off x="3693192" y="1906061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13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: Rounded Corners 2">
            <a:extLst>
              <a:ext uri="{FF2B5EF4-FFF2-40B4-BE49-F238E27FC236}">
                <a16:creationId xmlns:a16="http://schemas.microsoft.com/office/drawing/2014/main" id="{255A23F6-EFF8-44AF-A695-3F2997F3ED08}"/>
              </a:ext>
            </a:extLst>
          </p:cNvPr>
          <p:cNvSpPr/>
          <p:nvPr/>
        </p:nvSpPr>
        <p:spPr>
          <a:xfrm>
            <a:off x="9201804" y="3113248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15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ctangle: Rounded Corners 2">
            <a:extLst>
              <a:ext uri="{FF2B5EF4-FFF2-40B4-BE49-F238E27FC236}">
                <a16:creationId xmlns:a16="http://schemas.microsoft.com/office/drawing/2014/main" id="{98C52232-FBB1-49DE-B8F3-D1CB524730E2}"/>
              </a:ext>
            </a:extLst>
          </p:cNvPr>
          <p:cNvSpPr/>
          <p:nvPr/>
        </p:nvSpPr>
        <p:spPr>
          <a:xfrm>
            <a:off x="4564392" y="3285536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14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Rectangle: Rounded Corners 2">
            <a:extLst>
              <a:ext uri="{FF2B5EF4-FFF2-40B4-BE49-F238E27FC236}">
                <a16:creationId xmlns:a16="http://schemas.microsoft.com/office/drawing/2014/main" id="{65C1EF14-2FB7-42AC-A59E-7D9C64D4CDD3}"/>
              </a:ext>
            </a:extLst>
          </p:cNvPr>
          <p:cNvSpPr/>
          <p:nvPr/>
        </p:nvSpPr>
        <p:spPr>
          <a:xfrm>
            <a:off x="4257634" y="5226555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16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975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34C808E-4A10-4F1D-9176-AF634F93E951}"/>
              </a:ext>
            </a:extLst>
          </p:cNvPr>
          <p:cNvSpPr txBox="1"/>
          <p:nvPr/>
        </p:nvSpPr>
        <p:spPr>
          <a:xfrm>
            <a:off x="269358" y="95762"/>
            <a:ext cx="11019913" cy="59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7"/>
              </a:lnSpc>
            </a:pPr>
            <a:r>
              <a:rPr lang="en-US" sz="2933" b="1" dirty="0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Upload file XML hasil </a:t>
            </a:r>
            <a:r>
              <a:rPr lang="en-US" sz="2933" b="1" dirty="0" err="1">
                <a:solidFill>
                  <a:srgbClr val="002060"/>
                </a:solidFill>
                <a:latin typeface="Tw Cen MT" panose="020B0602020104020603" pitchFamily="34" charset="0"/>
                <a:ea typeface="Segoe UI Bold"/>
                <a:cs typeface="Segoe UI Bold"/>
                <a:sym typeface="Segoe UI Bold"/>
              </a:rPr>
              <a:t>konversi</a:t>
            </a:r>
            <a:endParaRPr lang="en-US" sz="2933" b="1" dirty="0">
              <a:solidFill>
                <a:srgbClr val="002060"/>
              </a:solidFill>
              <a:latin typeface="Tw Cen MT" panose="020B0602020104020603" pitchFamily="34" charset="0"/>
              <a:ea typeface="Segoe UI Bold"/>
              <a:cs typeface="Segoe UI Bold"/>
              <a:sym typeface="Segoe UI Bold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90E50E2-574E-46EC-9430-FFB01312745F}"/>
              </a:ext>
            </a:extLst>
          </p:cNvPr>
          <p:cNvGrpSpPr/>
          <p:nvPr/>
        </p:nvGrpSpPr>
        <p:grpSpPr>
          <a:xfrm>
            <a:off x="128587" y="868902"/>
            <a:ext cx="11891135" cy="771525"/>
            <a:chOff x="257175" y="804981"/>
            <a:chExt cx="11934825" cy="77152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8E896FB-2E03-47A5-882A-36DF5C13C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804981"/>
              <a:ext cx="11934825" cy="77152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AFAC77D-C296-4E13-9581-D4A143AE6B6E}"/>
                </a:ext>
              </a:extLst>
            </p:cNvPr>
            <p:cNvSpPr/>
            <p:nvPr/>
          </p:nvSpPr>
          <p:spPr>
            <a:xfrm>
              <a:off x="7953152" y="870131"/>
              <a:ext cx="859544" cy="53148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7D80DEB-5292-49B7-9124-435CDD3A8ADB}"/>
              </a:ext>
            </a:extLst>
          </p:cNvPr>
          <p:cNvGrpSpPr/>
          <p:nvPr/>
        </p:nvGrpSpPr>
        <p:grpSpPr>
          <a:xfrm>
            <a:off x="128587" y="1883993"/>
            <a:ext cx="7250990" cy="4705969"/>
            <a:chOff x="269358" y="1879914"/>
            <a:chExt cx="7250990" cy="470596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81070E6-FA38-4E0D-BAC5-AA3EC26783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7968" r="34801" b="4951"/>
            <a:stretch/>
          </p:blipFill>
          <p:spPr>
            <a:xfrm>
              <a:off x="269358" y="1879914"/>
              <a:ext cx="7250990" cy="470596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740BFB-5A7E-4D43-9DD7-F44097AA81D8}"/>
                </a:ext>
              </a:extLst>
            </p:cNvPr>
            <p:cNvSpPr/>
            <p:nvPr/>
          </p:nvSpPr>
          <p:spPr>
            <a:xfrm>
              <a:off x="326526" y="4090843"/>
              <a:ext cx="899914" cy="32606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E931BC1-E92A-49F3-BA06-DAC4088EA362}"/>
                </a:ext>
              </a:extLst>
            </p:cNvPr>
            <p:cNvSpPr/>
            <p:nvPr/>
          </p:nvSpPr>
          <p:spPr>
            <a:xfrm>
              <a:off x="518066" y="4394251"/>
              <a:ext cx="1416749" cy="32606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B9BF28C-1F69-498F-8658-06AF2F495026}"/>
                </a:ext>
              </a:extLst>
            </p:cNvPr>
            <p:cNvSpPr/>
            <p:nvPr/>
          </p:nvSpPr>
          <p:spPr>
            <a:xfrm>
              <a:off x="2844439" y="2358888"/>
              <a:ext cx="468604" cy="38431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1AB46FCB-D595-4022-B526-39D977C1F0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4729" y="1790019"/>
            <a:ext cx="4639976" cy="263097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896E7A6-E1DD-4CD7-BF1A-35F6F7F00052}"/>
              </a:ext>
            </a:extLst>
          </p:cNvPr>
          <p:cNvSpPr/>
          <p:nvPr/>
        </p:nvSpPr>
        <p:spPr>
          <a:xfrm>
            <a:off x="8101107" y="2663689"/>
            <a:ext cx="2195834" cy="2956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383CE27-F6B2-4D93-9A62-145DB1277E83}"/>
              </a:ext>
            </a:extLst>
          </p:cNvPr>
          <p:cNvSpPr/>
          <p:nvPr/>
        </p:nvSpPr>
        <p:spPr>
          <a:xfrm>
            <a:off x="10641496" y="4125364"/>
            <a:ext cx="526340" cy="2729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51D5D0CE-EE6A-4B6F-BF84-A2166FA7D6B9}"/>
              </a:ext>
            </a:extLst>
          </p:cNvPr>
          <p:cNvSpPr txBox="1"/>
          <p:nvPr/>
        </p:nvSpPr>
        <p:spPr>
          <a:xfrm>
            <a:off x="8260562" y="4582146"/>
            <a:ext cx="375916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ts val="1820"/>
              </a:lnSpc>
              <a:buFont typeface="+mj-lt"/>
              <a:buAutoNum type="arabicPeriod" startAt="1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Pilih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“YA” 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pada Induk angka 14c</a:t>
            </a: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Lampiran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“L-3C”</a:t>
            </a: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tombol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“Impor data”</a:t>
            </a: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tombol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“Browse”</a:t>
            </a: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Pilih file XML dimaksud</a:t>
            </a: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Klik tombol 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“OK”</a:t>
            </a:r>
          </a:p>
          <a:p>
            <a:pPr marL="342900" indent="-342900" algn="just">
              <a:lnSpc>
                <a:spcPts val="1820"/>
              </a:lnSpc>
              <a:buFont typeface="+mj-lt"/>
              <a:buAutoNum type="arabicPeriod" startAt="17"/>
            </a:pP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Notifikasi</a:t>
            </a:r>
            <a:r>
              <a:rPr lang="en-US" sz="1600" b="1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“Success”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menandakan</a:t>
            </a:r>
            <a:r>
              <a:rPr lang="en-US" sz="1600" dirty="0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 file XML berhasil </a:t>
            </a:r>
            <a:r>
              <a:rPr lang="en-US" sz="1600" dirty="0" err="1">
                <a:solidFill>
                  <a:srgbClr val="002060"/>
                </a:solidFill>
                <a:latin typeface="Segoe UI"/>
                <a:ea typeface="Segoe UI"/>
                <a:cs typeface="Segoe UI"/>
                <a:sym typeface="Segoe UI"/>
              </a:rPr>
              <a:t>terupload</a:t>
            </a:r>
            <a:endParaRPr lang="en-US" sz="1600" dirty="0">
              <a:solidFill>
                <a:srgbClr val="002060"/>
              </a:solidFill>
              <a:latin typeface="Segoe UI"/>
              <a:ea typeface="Segoe UI"/>
              <a:cs typeface="Segoe UI"/>
              <a:sym typeface="Segoe UI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105ACB7-0EBA-4A94-B235-374E8B35AB5D}"/>
              </a:ext>
            </a:extLst>
          </p:cNvPr>
          <p:cNvGrpSpPr/>
          <p:nvPr/>
        </p:nvGrpSpPr>
        <p:grpSpPr>
          <a:xfrm>
            <a:off x="4841072" y="4909128"/>
            <a:ext cx="3260035" cy="1192696"/>
            <a:chOff x="4841072" y="4909128"/>
            <a:chExt cx="3260035" cy="11926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DA3637D-D44C-4195-AADD-F9066D3B7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6413" t="17762" r="36848" b="64838"/>
            <a:stretch/>
          </p:blipFill>
          <p:spPr>
            <a:xfrm>
              <a:off x="4841072" y="4909128"/>
              <a:ext cx="3260035" cy="1192696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1C077FB-D03C-4E0A-969B-F7464F461A23}"/>
                </a:ext>
              </a:extLst>
            </p:cNvPr>
            <p:cNvSpPr/>
            <p:nvPr/>
          </p:nvSpPr>
          <p:spPr>
            <a:xfrm>
              <a:off x="5060334" y="5093211"/>
              <a:ext cx="2864466" cy="83073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: Rounded Corners 2">
            <a:extLst>
              <a:ext uri="{FF2B5EF4-FFF2-40B4-BE49-F238E27FC236}">
                <a16:creationId xmlns:a16="http://schemas.microsoft.com/office/drawing/2014/main" id="{B4F6ECA2-D3A6-4B14-8BEE-2D08425AAC68}"/>
              </a:ext>
            </a:extLst>
          </p:cNvPr>
          <p:cNvSpPr/>
          <p:nvPr/>
        </p:nvSpPr>
        <p:spPr>
          <a:xfrm>
            <a:off x="1036346" y="3911825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19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: Rounded Corners 2">
            <a:extLst>
              <a:ext uri="{FF2B5EF4-FFF2-40B4-BE49-F238E27FC236}">
                <a16:creationId xmlns:a16="http://schemas.microsoft.com/office/drawing/2014/main" id="{76658037-87CD-4853-9A54-E55B72F03D5E}"/>
              </a:ext>
            </a:extLst>
          </p:cNvPr>
          <p:cNvSpPr/>
          <p:nvPr/>
        </p:nvSpPr>
        <p:spPr>
          <a:xfrm>
            <a:off x="1725941" y="4220956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20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ectangle: Rounded Corners 2">
            <a:extLst>
              <a:ext uri="{FF2B5EF4-FFF2-40B4-BE49-F238E27FC236}">
                <a16:creationId xmlns:a16="http://schemas.microsoft.com/office/drawing/2014/main" id="{91A16CA4-2014-4CBF-96BC-C3ACD0D4D87B}"/>
              </a:ext>
            </a:extLst>
          </p:cNvPr>
          <p:cNvSpPr/>
          <p:nvPr/>
        </p:nvSpPr>
        <p:spPr>
          <a:xfrm>
            <a:off x="7379577" y="732791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17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: Rounded Corners 2">
            <a:extLst>
              <a:ext uri="{FF2B5EF4-FFF2-40B4-BE49-F238E27FC236}">
                <a16:creationId xmlns:a16="http://schemas.microsoft.com/office/drawing/2014/main" id="{B5A4F866-B981-4E93-ADFD-109BE5F11A97}"/>
              </a:ext>
            </a:extLst>
          </p:cNvPr>
          <p:cNvSpPr/>
          <p:nvPr/>
        </p:nvSpPr>
        <p:spPr>
          <a:xfrm>
            <a:off x="10122211" y="2931162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21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Rectangle: Rounded Corners 2">
            <a:extLst>
              <a:ext uri="{FF2B5EF4-FFF2-40B4-BE49-F238E27FC236}">
                <a16:creationId xmlns:a16="http://schemas.microsoft.com/office/drawing/2014/main" id="{B68FC7D6-A5A3-4A74-BC1E-31C992CDA100}"/>
              </a:ext>
            </a:extLst>
          </p:cNvPr>
          <p:cNvSpPr/>
          <p:nvPr/>
        </p:nvSpPr>
        <p:spPr>
          <a:xfrm>
            <a:off x="5836357" y="5112526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23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Rectangle: Rounded Corners 2">
            <a:extLst>
              <a:ext uri="{FF2B5EF4-FFF2-40B4-BE49-F238E27FC236}">
                <a16:creationId xmlns:a16="http://schemas.microsoft.com/office/drawing/2014/main" id="{D00E596C-B98C-4390-B883-0BC4665B770C}"/>
              </a:ext>
            </a:extLst>
          </p:cNvPr>
          <p:cNvSpPr/>
          <p:nvPr/>
        </p:nvSpPr>
        <p:spPr>
          <a:xfrm>
            <a:off x="3093479" y="2226856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18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: Rounded Corners 2">
            <a:extLst>
              <a:ext uri="{FF2B5EF4-FFF2-40B4-BE49-F238E27FC236}">
                <a16:creationId xmlns:a16="http://schemas.microsoft.com/office/drawing/2014/main" id="{05055A0E-3FCF-4B45-B65E-036AE8C6645B}"/>
              </a:ext>
            </a:extLst>
          </p:cNvPr>
          <p:cNvSpPr/>
          <p:nvPr/>
        </p:nvSpPr>
        <p:spPr>
          <a:xfrm>
            <a:off x="10206416" y="3961644"/>
            <a:ext cx="519285" cy="27222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Segoe UI" panose="020B0502040204020203" pitchFamily="34" charset="0"/>
                <a:cs typeface="Segoe UI" panose="020B0502040204020203" pitchFamily="34" charset="0"/>
              </a:rPr>
              <a:t>22</a:t>
            </a:r>
            <a:endParaRPr lang="en-ID" sz="10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960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383</Words>
  <Application>Microsoft Office PowerPoint</Application>
  <PresentationFormat>Widescreen</PresentationFormat>
  <Paragraphs>73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Segoe UI</vt:lpstr>
      <vt:lpstr>Segoe UI Bold</vt:lpstr>
      <vt:lpstr>Tw Cen MT</vt:lpstr>
      <vt:lpstr>Office Theme</vt:lpstr>
      <vt:lpstr>Converter XML  SPT Tahunan PPh OP Khusus Lampiran Daftar Penyusutan dan Amortisasi (L-3C)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Ussamah</dc:creator>
  <cp:lastModifiedBy>Muhammad Zuhud Fattah</cp:lastModifiedBy>
  <cp:revision>17</cp:revision>
  <dcterms:created xsi:type="dcterms:W3CDTF">2026-02-12T05:25:12Z</dcterms:created>
  <dcterms:modified xsi:type="dcterms:W3CDTF">2026-02-12T07:57:59Z</dcterms:modified>
</cp:coreProperties>
</file>